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79" r:id="rId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92D14"/>
    <a:srgbClr val="292929"/>
    <a:srgbClr val="4D4D4D"/>
    <a:srgbClr val="35759D"/>
    <a:srgbClr val="35B19D"/>
    <a:srgbClr val="777777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47" autoAdjust="0"/>
    <p:restoredTop sz="93738" autoAdjust="0"/>
  </p:normalViewPr>
  <p:slideViewPr>
    <p:cSldViewPr>
      <p:cViewPr>
        <p:scale>
          <a:sx n="80" d="100"/>
          <a:sy n="80" d="100"/>
        </p:scale>
        <p:origin x="12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42F828-9225-420C-8DF8-7F332FBF1D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21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59CF48-1573-4F42-B7F4-C35F93675547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163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D89C48-B0D0-48A8-94D3-8828A5524702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671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FE2ABB-3BE2-4E54-815D-CC8862263E85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640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49344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130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016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1364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7957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849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41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347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701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152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7008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4600" y="3398520"/>
            <a:ext cx="5715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Nazanin" panose="00000400000000000000" pitchFamily="2" charset="-78"/>
              </a:rPr>
              <a:t>استاد مربوطه</a:t>
            </a:r>
            <a:endParaRPr lang="fa-IR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B Nazanin" panose="00000400000000000000" pitchFamily="2" charset="-78"/>
            </a:endParaRPr>
          </a:p>
          <a:p>
            <a:endParaRPr lang="fa-IR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B Nazanin" panose="00000400000000000000" pitchFamily="2" charset="-78"/>
            </a:endParaRPr>
          </a:p>
          <a:p>
            <a:endParaRPr lang="fa-IR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B Nazanin" panose="00000400000000000000" pitchFamily="2" charset="-78"/>
            </a:endParaRPr>
          </a:p>
          <a:p>
            <a:endParaRPr lang="fa-IR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B Nazanin" panose="00000400000000000000" pitchFamily="2" charset="-78"/>
            </a:endParaRPr>
          </a:p>
          <a:p>
            <a:r>
              <a:rPr lang="fa-IR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Nazanin" panose="00000400000000000000" pitchFamily="2" charset="-78"/>
              </a:rPr>
              <a:t>اعضای گروه</a:t>
            </a:r>
          </a:p>
          <a:p>
            <a:endParaRPr lang="fa-IR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B Nazanin" panose="00000400000000000000" pitchFamily="2" charset="-78"/>
            </a:endParaRPr>
          </a:p>
          <a:p>
            <a:endParaRPr lang="fa-IR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AF661C-37E2-93D3-BA22-4AF19D89109D}"/>
              </a:ext>
            </a:extLst>
          </p:cNvPr>
          <p:cNvSpPr txBox="1"/>
          <p:nvPr/>
        </p:nvSpPr>
        <p:spPr>
          <a:xfrm>
            <a:off x="3581400" y="1219200"/>
            <a:ext cx="55626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a-IR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Nazanin" panose="00000400000000000000" pitchFamily="2" charset="-78"/>
              </a:rPr>
              <a:t>موضوع </a:t>
            </a:r>
          </a:p>
          <a:p>
            <a:r>
              <a:rPr lang="fa-IR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Nazanin" panose="00000400000000000000" pitchFamily="2" charset="-78"/>
              </a:rPr>
              <a:t>افت تحصیلی/علل و راهکارها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53C19E-032D-5F00-843D-478658030378}"/>
              </a:ext>
            </a:extLst>
          </p:cNvPr>
          <p:cNvSpPr/>
          <p:nvPr/>
        </p:nvSpPr>
        <p:spPr>
          <a:xfrm>
            <a:off x="9906000" y="-2566452"/>
            <a:ext cx="8991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>
                <a:solidFill>
                  <a:srgbClr val="0D47A1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منظور از افت تحصیلی چیست؟</a:t>
            </a:r>
            <a:endParaRPr lang="fa-IR" b="1" dirty="0">
              <a:solidFill>
                <a:srgbClr val="000000"/>
              </a:solidFill>
              <a:latin typeface="tahoma" panose="020B0604030504040204" pitchFamily="34" charset="0"/>
              <a:cs typeface="B Nazanin" panose="00000400000000000000" pitchFamily="2" charset="-78"/>
            </a:endParaRPr>
          </a:p>
          <a:p>
            <a:pPr algn="r" rtl="1"/>
            <a:r>
              <a:rPr lang="fa-IR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به عبارتي افت تحصيلي عبارت است از نزول از يک سطح بالاتر به سطح پايين تر در تحصيل و آموزش.</a:t>
            </a:r>
            <a:br>
              <a:rPr lang="fa-IR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</a:br>
            <a:r>
              <a:rPr lang="fa-IR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افت تحصيلي به معناي دقيق آن ، زماني است که فاصله قابل توجهي بين توان و استعداد بالقوه و توان بالفعل فرد در فعاليتهاي درسي و پيشرفت تحصيلي مشهود باشد. گرچه اين تعريف         مي تواند همه کساني را که به دنبال شکستهاي پي در پي تحصيل ، از تحصيل عقب مانده و عمدتاً به اصطلاح تجديد يا مردود شده اند را در بر گيرد اما مفهوم افت تحصيلي صرفاً در رفوزگي و تجديدي خلاصه نمي شود و مي تواند شامل هر دانش آموز و دانشجويي شود که اکتسابهاي آموزشگاهي و پيشرفت دانشگاهي او کمتر از توان بالقوه و حد انتظار اوست. لذا بر اساس اين تعريف دانش آموزان تيزهوش نيز ممکن است دچار افت تحصيلي و کم آموزي بشوند.</a:t>
            </a:r>
            <a:endParaRPr lang="fa-IR" b="0" i="0" dirty="0">
              <a:solidFill>
                <a:srgbClr val="000000"/>
              </a:solidFill>
              <a:effectLst/>
              <a:latin typeface="tahoma" panose="020B0604030504040204" pitchFamily="34" charset="0"/>
              <a:cs typeface="B Nazanin" panose="00000400000000000000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590800"/>
            <a:ext cx="8991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>
                <a:solidFill>
                  <a:srgbClr val="0D47A1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منظور از افت تحصیلی چیست؟</a:t>
            </a:r>
            <a:endParaRPr lang="fa-IR" b="1" dirty="0">
              <a:solidFill>
                <a:srgbClr val="000000"/>
              </a:solidFill>
              <a:latin typeface="tahoma" panose="020B0604030504040204" pitchFamily="34" charset="0"/>
              <a:cs typeface="B Nazanin" panose="00000400000000000000" pitchFamily="2" charset="-78"/>
            </a:endParaRPr>
          </a:p>
          <a:p>
            <a:pPr algn="r" rtl="1"/>
            <a:r>
              <a:rPr lang="fa-IR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به عبارتي افت تحصيلي عبارت است از نزول از يک سطح بالاتر به سطح پايين تر در تحصيل و آموزش.</a:t>
            </a:r>
            <a:br>
              <a:rPr lang="fa-IR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</a:br>
            <a:r>
              <a:rPr lang="fa-IR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افت تحصيلي به معناي دقيق آن ، زماني است که فاصله قابل توجهي بين توان و استعداد بالقوه و توان بالفعل فرد در فعاليتهاي درسي و پيشرفت تحصيلي مشهود باشد. گرچه اين تعريف         مي تواند همه کساني را که به دنبال شکستهاي پي در پي تحصيل ، از تحصيل عقب مانده و عمدتاً به اصطلاح تجديد يا مردود شده اند را در بر گيرد اما مفهوم افت تحصيلي صرفاً در رفوزگي و تجديدي خلاصه نمي شود و مي تواند شامل هر دانش آموز و دانشجويي شود که اکتسابهاي آموزشگاهي و پيشرفت دانشگاهي او کمتر از توان بالقوه و حد انتظار اوست. لذا بر اساس اين تعريف دانش آموزان تيزهوش نيز ممکن است دچار افت تحصيلي و کم آموزي بشوند.</a:t>
            </a:r>
            <a:endParaRPr lang="fa-IR" b="0" i="0" dirty="0">
              <a:solidFill>
                <a:srgbClr val="000000"/>
              </a:solidFill>
              <a:effectLst/>
              <a:latin typeface="tahoma" panose="020B0604030504040204" pitchFamily="34" charset="0"/>
              <a:cs typeface="B Nazanin" panose="00000400000000000000" pitchFamily="2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D3AF09-EB0E-ABE5-A02C-BD02F72F48A6}"/>
              </a:ext>
            </a:extLst>
          </p:cNvPr>
          <p:cNvSpPr txBox="1"/>
          <p:nvPr/>
        </p:nvSpPr>
        <p:spPr>
          <a:xfrm>
            <a:off x="5638800" y="8153400"/>
            <a:ext cx="5715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Nazanin" panose="00000400000000000000" pitchFamily="2" charset="-78"/>
              </a:rPr>
              <a:t>استاد مربوطه</a:t>
            </a:r>
            <a:endParaRPr lang="fa-IR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B Nazanin" panose="00000400000000000000" pitchFamily="2" charset="-78"/>
            </a:endParaRPr>
          </a:p>
          <a:p>
            <a:endParaRPr lang="fa-IR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B Nazanin" panose="00000400000000000000" pitchFamily="2" charset="-78"/>
            </a:endParaRPr>
          </a:p>
          <a:p>
            <a:endParaRPr lang="fa-IR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B Nazanin" panose="00000400000000000000" pitchFamily="2" charset="-78"/>
            </a:endParaRPr>
          </a:p>
          <a:p>
            <a:endParaRPr lang="fa-IR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B Nazanin" panose="00000400000000000000" pitchFamily="2" charset="-78"/>
            </a:endParaRPr>
          </a:p>
          <a:p>
            <a:r>
              <a:rPr lang="fa-IR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Nazanin" panose="00000400000000000000" pitchFamily="2" charset="-78"/>
              </a:rPr>
              <a:t>اعضای گروه</a:t>
            </a:r>
          </a:p>
          <a:p>
            <a:endParaRPr lang="fa-IR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B Nazanin" panose="00000400000000000000" pitchFamily="2" charset="-78"/>
            </a:endParaRPr>
          </a:p>
          <a:p>
            <a:endParaRPr lang="fa-IR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5436A3-A747-57CD-4ECA-75F6DE5958E3}"/>
              </a:ext>
            </a:extLst>
          </p:cNvPr>
          <p:cNvSpPr txBox="1"/>
          <p:nvPr/>
        </p:nvSpPr>
        <p:spPr>
          <a:xfrm>
            <a:off x="-7175090" y="5199013"/>
            <a:ext cx="55626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a-IR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Nazanin" panose="00000400000000000000" pitchFamily="2" charset="-78"/>
              </a:rPr>
              <a:t>موضوع </a:t>
            </a:r>
          </a:p>
          <a:p>
            <a:r>
              <a:rPr lang="fa-IR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Nazanin" panose="00000400000000000000" pitchFamily="2" charset="-78"/>
              </a:rPr>
              <a:t>افت تحصیلی/علل و راهکارها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B9714D6-F235-B35F-4AF4-C62D95072FF3}"/>
              </a:ext>
            </a:extLst>
          </p:cNvPr>
          <p:cNvSpPr/>
          <p:nvPr/>
        </p:nvSpPr>
        <p:spPr>
          <a:xfrm>
            <a:off x="10439400" y="-1981200"/>
            <a:ext cx="8763000" cy="2916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a-IR" b="1" dirty="0">
                <a:solidFill>
                  <a:srgbClr val="00B05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عمد‌ه‌ترین د‌لایل افت‌ تحصیلی</a:t>
            </a:r>
          </a:p>
          <a:p>
            <a:pPr algn="r">
              <a:lnSpc>
                <a:spcPct val="150000"/>
              </a:lnSpc>
            </a:pPr>
            <a:r>
              <a:rPr lang="fa-IR" sz="2000" dirty="0">
                <a:solidFill>
                  <a:srgbClr val="FFC000"/>
                </a:solidFill>
                <a:latin typeface="tahoma" panose="020B0604030504040204" pitchFamily="34" charset="0"/>
                <a:cs typeface="B Nazanin" panose="00000400000000000000" pitchFamily="2" charset="-78"/>
                <a:sym typeface="Wingdings" panose="05000000000000000000" pitchFamily="2" charset="2"/>
              </a:rPr>
              <a:t></a:t>
            </a:r>
            <a:r>
              <a:rPr lang="fa-IR" sz="20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  <a:sym typeface="Wingdings" panose="05000000000000000000" pitchFamily="2" charset="2"/>
              </a:rPr>
              <a:t> </a:t>
            </a:r>
            <a:r>
              <a:rPr lang="fa-IR" sz="2000" b="1" dirty="0">
                <a:solidFill>
                  <a:schemeClr val="bg2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عوامل فرد‌ی : </a:t>
            </a:r>
            <a:r>
              <a:rPr lang="fa-IR" sz="20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شامل هوش، توجه و د‌قت، انگیزه، هیجانات و آشفتگی‌های عاطفی و نارسائی‌های جسمی.</a:t>
            </a:r>
            <a:br>
              <a:rPr lang="fa-IR" sz="20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</a:br>
            <a:r>
              <a:rPr lang="fa-IR" sz="2000" dirty="0">
                <a:solidFill>
                  <a:srgbClr val="FFC000"/>
                </a:solidFill>
                <a:latin typeface="tahoma" panose="020B0604030504040204" pitchFamily="34" charset="0"/>
                <a:cs typeface="B Nazanin" panose="00000400000000000000" pitchFamily="2" charset="-78"/>
                <a:sym typeface="Wingdings" panose="05000000000000000000" pitchFamily="2" charset="2"/>
              </a:rPr>
              <a:t></a:t>
            </a:r>
            <a:r>
              <a:rPr lang="fa-IR" sz="20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  <a:sym typeface="Wingdings" panose="05000000000000000000" pitchFamily="2" charset="2"/>
              </a:rPr>
              <a:t> </a:t>
            </a:r>
            <a:r>
              <a:rPr lang="fa-IR" sz="2000" b="1" dirty="0">
                <a:solidFill>
                  <a:schemeClr val="bg2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عوامل خانواد‌گی : </a:t>
            </a:r>
            <a:r>
              <a:rPr lang="fa-IR" sz="20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شامل روابط خانواد‌گی، فقر مالی و اقتصاد‌ی، فقر فرهنگی والد‌ین، فقد‌ان والد‌ین یا والد‌. </a:t>
            </a:r>
            <a:br>
              <a:rPr lang="fa-IR" sz="20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</a:br>
            <a:r>
              <a:rPr lang="fa-IR" sz="2000" dirty="0">
                <a:solidFill>
                  <a:srgbClr val="FFC000"/>
                </a:solidFill>
                <a:latin typeface="tahoma" panose="020B0604030504040204" pitchFamily="34" charset="0"/>
                <a:cs typeface="B Nazanin" panose="00000400000000000000" pitchFamily="2" charset="-78"/>
                <a:sym typeface="Wingdings" panose="05000000000000000000" pitchFamily="2" charset="2"/>
              </a:rPr>
              <a:t></a:t>
            </a:r>
            <a:r>
              <a:rPr lang="fa-IR" sz="20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  <a:sym typeface="Wingdings" panose="05000000000000000000" pitchFamily="2" charset="2"/>
              </a:rPr>
              <a:t> </a:t>
            </a:r>
            <a:r>
              <a:rPr lang="fa-IR" sz="2000" b="1" dirty="0">
                <a:solidFill>
                  <a:schemeClr val="bg2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علل آموزشی مد‌رسه : </a:t>
            </a:r>
            <a:r>
              <a:rPr lang="fa-IR" sz="20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شامل شیوه تد‌ریس معلم، برنامه د‌رسی مد‌رسه، پیشد‌اوری معلم، شرایط فیزیکی کلاس، ارزیابی‌های ناد‌رست معلمان از عملکرد‌ د‌انش‌آموزان، پایین بود‌ن نسبت معلم به د‌انش‌آموزان، کمبود‌ معلم مجرب، آموزش‌د‌ید‌ه و علاقه‌مند‌ به تد‌ریس و تحت پوشش قرار نگرفتن د‌انش‌آموزان واجب‌ التعلیم. </a:t>
            </a:r>
            <a:endParaRPr lang="fa-IR" sz="2000" b="0" i="0" dirty="0">
              <a:solidFill>
                <a:srgbClr val="000000"/>
              </a:solidFill>
              <a:effectLst/>
              <a:latin typeface="tahoma" panose="020B0604030504040204" pitchFamily="34" charset="0"/>
              <a:cs typeface="B Nazanin" panose="00000400000000000000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CB7885-DE38-A598-AEE3-5F023FD0AE4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AFF6CC"/>
              </a:clrFrom>
              <a:clrTo>
                <a:srgbClr val="AFF6C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53200" y="-712809"/>
            <a:ext cx="3429000" cy="20967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689" y="1655817"/>
            <a:ext cx="8763000" cy="2916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a-IR" b="1" dirty="0">
                <a:solidFill>
                  <a:srgbClr val="00B05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عمد‌ه‌ترین د‌لایل افت‌ تحصیلی</a:t>
            </a:r>
          </a:p>
          <a:p>
            <a:pPr algn="r">
              <a:lnSpc>
                <a:spcPct val="150000"/>
              </a:lnSpc>
            </a:pPr>
            <a:r>
              <a:rPr lang="fa-IR" sz="2000" dirty="0">
                <a:solidFill>
                  <a:srgbClr val="FFC000"/>
                </a:solidFill>
                <a:latin typeface="tahoma" panose="020B0604030504040204" pitchFamily="34" charset="0"/>
                <a:cs typeface="B Nazanin" panose="00000400000000000000" pitchFamily="2" charset="-78"/>
                <a:sym typeface="Wingdings" panose="05000000000000000000" pitchFamily="2" charset="2"/>
              </a:rPr>
              <a:t></a:t>
            </a:r>
            <a:r>
              <a:rPr lang="fa-IR" sz="20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  <a:sym typeface="Wingdings" panose="05000000000000000000" pitchFamily="2" charset="2"/>
              </a:rPr>
              <a:t> </a:t>
            </a:r>
            <a:r>
              <a:rPr lang="fa-IR" sz="2000" b="1" dirty="0">
                <a:solidFill>
                  <a:schemeClr val="bg2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عوامل فرد‌ی : </a:t>
            </a:r>
            <a:r>
              <a:rPr lang="fa-IR" sz="20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شامل هوش، توجه و د‌قت، انگیزه، هیجانات و آشفتگی‌های عاطفی و نارسائی‌های جسمی.</a:t>
            </a:r>
            <a:br>
              <a:rPr lang="fa-IR" sz="20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</a:br>
            <a:r>
              <a:rPr lang="fa-IR" sz="2000" dirty="0">
                <a:solidFill>
                  <a:srgbClr val="FFC000"/>
                </a:solidFill>
                <a:latin typeface="tahoma" panose="020B0604030504040204" pitchFamily="34" charset="0"/>
                <a:cs typeface="B Nazanin" panose="00000400000000000000" pitchFamily="2" charset="-78"/>
                <a:sym typeface="Wingdings" panose="05000000000000000000" pitchFamily="2" charset="2"/>
              </a:rPr>
              <a:t></a:t>
            </a:r>
            <a:r>
              <a:rPr lang="fa-IR" sz="20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  <a:sym typeface="Wingdings" panose="05000000000000000000" pitchFamily="2" charset="2"/>
              </a:rPr>
              <a:t> </a:t>
            </a:r>
            <a:r>
              <a:rPr lang="fa-IR" sz="2000" b="1" dirty="0">
                <a:solidFill>
                  <a:schemeClr val="bg2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عوامل خانواد‌گی : </a:t>
            </a:r>
            <a:r>
              <a:rPr lang="fa-IR" sz="20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شامل روابط خانواد‌گی، فقر مالی و اقتصاد‌ی، فقر فرهنگی والد‌ین، فقد‌ان والد‌ین یا والد‌. </a:t>
            </a:r>
            <a:br>
              <a:rPr lang="fa-IR" sz="20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</a:br>
            <a:r>
              <a:rPr lang="fa-IR" sz="2000" dirty="0">
                <a:solidFill>
                  <a:srgbClr val="FFC000"/>
                </a:solidFill>
                <a:latin typeface="tahoma" panose="020B0604030504040204" pitchFamily="34" charset="0"/>
                <a:cs typeface="B Nazanin" panose="00000400000000000000" pitchFamily="2" charset="-78"/>
                <a:sym typeface="Wingdings" panose="05000000000000000000" pitchFamily="2" charset="2"/>
              </a:rPr>
              <a:t></a:t>
            </a:r>
            <a:r>
              <a:rPr lang="fa-IR" sz="20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  <a:sym typeface="Wingdings" panose="05000000000000000000" pitchFamily="2" charset="2"/>
              </a:rPr>
              <a:t> </a:t>
            </a:r>
            <a:r>
              <a:rPr lang="fa-IR" sz="2000" b="1" dirty="0">
                <a:solidFill>
                  <a:schemeClr val="bg2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علل آموزشی مد‌رسه : </a:t>
            </a:r>
            <a:r>
              <a:rPr lang="fa-IR" sz="20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شامل شیوه تد‌ریس معلم، برنامه د‌رسی مد‌رسه، پیشد‌اوری معلم، شرایط فیزیکی کلاس، ارزیابی‌های ناد‌رست معلمان از عملکرد‌ د‌انش‌آموزان، پایین بود‌ن نسبت معلم به د‌انش‌آموزان، کمبود‌ معلم مجرب، آموزش‌د‌ید‌ه و علاقه‌مند‌ به تد‌ریس و تحت پوشش قرار نگرفتن د‌انش‌آموزان واجب‌ التعلیم. </a:t>
            </a:r>
            <a:endParaRPr lang="fa-IR" sz="2000" b="0" i="0" dirty="0">
              <a:solidFill>
                <a:srgbClr val="000000"/>
              </a:solidFill>
              <a:effectLst/>
              <a:latin typeface="tahoma" panose="020B0604030504040204" pitchFamily="34" charset="0"/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AFF6CC"/>
              </a:clrFrom>
              <a:clrTo>
                <a:srgbClr val="AFF6C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689" y="4761286"/>
            <a:ext cx="3429000" cy="209671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7C17295-18F9-D8D4-CDC5-BF2034B2572F}"/>
              </a:ext>
            </a:extLst>
          </p:cNvPr>
          <p:cNvSpPr/>
          <p:nvPr/>
        </p:nvSpPr>
        <p:spPr>
          <a:xfrm>
            <a:off x="10058400" y="7467600"/>
            <a:ext cx="8991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>
                <a:solidFill>
                  <a:srgbClr val="0D47A1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منظور از افت تحصیلی چیست؟</a:t>
            </a:r>
            <a:endParaRPr lang="fa-IR" b="1" dirty="0">
              <a:solidFill>
                <a:srgbClr val="000000"/>
              </a:solidFill>
              <a:latin typeface="tahoma" panose="020B0604030504040204" pitchFamily="34" charset="0"/>
              <a:cs typeface="B Nazanin" panose="00000400000000000000" pitchFamily="2" charset="-78"/>
            </a:endParaRPr>
          </a:p>
          <a:p>
            <a:pPr algn="r" rtl="1"/>
            <a:r>
              <a:rPr lang="fa-IR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به عبارتي افت تحصيلي عبارت است از نزول از يک سطح بالاتر به سطح پايين تر در تحصيل و آموزش.</a:t>
            </a:r>
            <a:br>
              <a:rPr lang="fa-IR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</a:br>
            <a:r>
              <a:rPr lang="fa-IR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افت تحصيلي به معناي دقيق آن ، زماني است که فاصله قابل توجهي بين توان و استعداد بالقوه و توان بالفعل فرد در فعاليتهاي درسي و پيشرفت تحصيلي مشهود باشد. گرچه اين تعريف         مي تواند همه کساني را که به دنبال شکستهاي پي در پي تحصيل ، از تحصيل عقب مانده و عمدتاً به اصطلاح تجديد يا مردود شده اند را در بر گيرد اما مفهوم افت تحصيلي صرفاً در رفوزگي و تجديدي خلاصه نمي شود و مي تواند شامل هر دانش آموز و دانشجويي شود که اکتسابهاي آموزشگاهي و پيشرفت دانشگاهي او کمتر از توان بالقوه و حد انتظار اوست. لذا بر اساس اين تعريف دانش آموزان تيزهوش نيز ممکن است دچار افت تحصيلي و کم آموزي بشوند.</a:t>
            </a:r>
            <a:endParaRPr lang="fa-IR" b="0" i="0" dirty="0">
              <a:solidFill>
                <a:srgbClr val="000000"/>
              </a:solidFill>
              <a:effectLst/>
              <a:latin typeface="tahoma" panose="020B0604030504040204" pitchFamily="34" charset="0"/>
              <a:cs typeface="B Nazanin" panose="00000400000000000000" pitchFamily="2" charset="-7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90CF62-1F08-C074-1F54-12A0CBB268D6}"/>
              </a:ext>
            </a:extLst>
          </p:cNvPr>
          <p:cNvSpPr/>
          <p:nvPr/>
        </p:nvSpPr>
        <p:spPr>
          <a:xfrm>
            <a:off x="7620000" y="-2758320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ازعلل دیگر افت تحصیلی می توان موارد زیر را بیان کرد:</a:t>
            </a:r>
            <a:br>
              <a:rPr lang="fa-IR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</a:br>
            <a:r>
              <a:rPr lang="fa-IR" dirty="0">
                <a:solidFill>
                  <a:schemeClr val="bg2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•</a:t>
            </a:r>
            <a:r>
              <a:rPr lang="fa-IR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 كند ذهنی كه ممكن است عامل وراثتی یا عامل محیطی باشد</a:t>
            </a:r>
            <a:br>
              <a:rPr lang="fa-IR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</a:br>
            <a:r>
              <a:rPr lang="fa-IR" dirty="0">
                <a:solidFill>
                  <a:schemeClr val="bg2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•</a:t>
            </a:r>
            <a:r>
              <a:rPr lang="fa-IR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 از بین بردن اعتماد به نفس و كوچك شمردن دوستان یا اولیای خود دانش‌آموز </a:t>
            </a:r>
          </a:p>
          <a:p>
            <a:pPr algn="r" rtl="1"/>
            <a:r>
              <a:rPr lang="fa-IR" dirty="0">
                <a:solidFill>
                  <a:schemeClr val="bg2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•</a:t>
            </a:r>
            <a:r>
              <a:rPr lang="fa-IR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 از دست دادن یكی از اقوام نزدیك</a:t>
            </a:r>
            <a:br>
              <a:rPr lang="fa-IR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</a:br>
            <a:r>
              <a:rPr lang="fa-IR" dirty="0">
                <a:solidFill>
                  <a:schemeClr val="bg2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•</a:t>
            </a:r>
            <a:r>
              <a:rPr lang="fa-IR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 مشكلات خانوادگی یا متشنج بودن خانواده</a:t>
            </a:r>
            <a:br>
              <a:rPr lang="fa-IR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</a:br>
            <a:r>
              <a:rPr lang="fa-IR" dirty="0">
                <a:solidFill>
                  <a:schemeClr val="bg2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•</a:t>
            </a:r>
            <a:r>
              <a:rPr lang="fa-IR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 نرسیدن ویتامین‌های كافی به بدن</a:t>
            </a:r>
            <a:br>
              <a:rPr lang="fa-IR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</a:br>
            <a:r>
              <a:rPr lang="fa-IR" dirty="0">
                <a:solidFill>
                  <a:schemeClr val="bg2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•</a:t>
            </a:r>
            <a:r>
              <a:rPr lang="fa-IR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 ایجاد آلودگی‌های صوتی در منزل یا مدرسه</a:t>
            </a:r>
            <a:br>
              <a:rPr lang="fa-IR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</a:br>
            <a:r>
              <a:rPr lang="fa-IR" dirty="0">
                <a:solidFill>
                  <a:schemeClr val="bg2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•</a:t>
            </a:r>
            <a:r>
              <a:rPr lang="fa-IR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 همنشینی با دوستانی كه پایین‌تر از سطح خودش می‌باشد</a:t>
            </a:r>
            <a:br>
              <a:rPr lang="fa-IR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</a:br>
            <a:r>
              <a:rPr lang="fa-IR" dirty="0">
                <a:solidFill>
                  <a:schemeClr val="bg2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•</a:t>
            </a:r>
            <a:r>
              <a:rPr lang="fa-IR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 زندگی كردن با افراد غیر از خانواده خودش</a:t>
            </a:r>
            <a:br>
              <a:rPr lang="fa-IR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</a:br>
            <a:r>
              <a:rPr lang="fa-IR" dirty="0">
                <a:solidFill>
                  <a:schemeClr val="bg2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•</a:t>
            </a:r>
            <a:r>
              <a:rPr lang="fa-IR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 خستگی ناشی از رفت و آمد به مدرسه </a:t>
            </a:r>
            <a:br>
              <a:rPr lang="fa-IR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</a:br>
            <a:r>
              <a:rPr lang="fa-IR" dirty="0">
                <a:solidFill>
                  <a:schemeClr val="bg2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•</a:t>
            </a:r>
            <a:r>
              <a:rPr lang="fa-IR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 مزاحمت مداوم یكی از همكلاسی‌‌ها</a:t>
            </a:r>
            <a:br>
              <a:rPr lang="fa-IR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</a:br>
            <a:r>
              <a:rPr lang="fa-IR" dirty="0">
                <a:solidFill>
                  <a:schemeClr val="bg2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•</a:t>
            </a:r>
            <a:r>
              <a:rPr lang="fa-IR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 برخورد نامناسب اولیا مدرسه یا دانش‌آموز</a:t>
            </a:r>
            <a:br>
              <a:rPr lang="fa-IR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</a:br>
            <a:r>
              <a:rPr lang="fa-IR" dirty="0">
                <a:solidFill>
                  <a:schemeClr val="bg2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•</a:t>
            </a:r>
            <a:r>
              <a:rPr lang="fa-IR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  نداشتن بیان شیوای معلم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583136-41D6-BDAA-A504-E6383C9EB24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38911" y="5105400"/>
            <a:ext cx="3810000" cy="1752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owerpoint-template-24">
  <a:themeElements>
    <a:clrScheme name="">
      <a:dk1>
        <a:srgbClr val="808080"/>
      </a:dk1>
      <a:lt1>
        <a:srgbClr val="FFFFFF"/>
      </a:lt1>
      <a:dk2>
        <a:srgbClr val="FFFFFF"/>
      </a:dk2>
      <a:lt2>
        <a:srgbClr val="0120BD"/>
      </a:lt2>
      <a:accent1>
        <a:srgbClr val="C300E6"/>
      </a:accent1>
      <a:accent2>
        <a:srgbClr val="F96F1C"/>
      </a:accent2>
      <a:accent3>
        <a:srgbClr val="FFFFFF"/>
      </a:accent3>
      <a:accent4>
        <a:srgbClr val="6C6C6C"/>
      </a:accent4>
      <a:accent5>
        <a:srgbClr val="DEAAF0"/>
      </a:accent5>
      <a:accent6>
        <a:srgbClr val="E26418"/>
      </a:accent6>
      <a:hlink>
        <a:srgbClr val="FFBF07"/>
      </a:hlink>
      <a:folHlink>
        <a:srgbClr val="5F5F5F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787</TotalTime>
  <Words>804</Words>
  <Application>Microsoft Office PowerPoint</Application>
  <PresentationFormat>On-screen Show (4:3)</PresentationFormat>
  <Paragraphs>29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Microsoft Sans Serif</vt:lpstr>
      <vt:lpstr>tahoma</vt:lpstr>
      <vt:lpstr>powerpoint-template-24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TORANJ</dc:creator>
  <cp:lastModifiedBy>Mahmood Kh</cp:lastModifiedBy>
  <cp:revision>42</cp:revision>
  <dcterms:created xsi:type="dcterms:W3CDTF">2019-09-09T13:37:40Z</dcterms:created>
  <dcterms:modified xsi:type="dcterms:W3CDTF">2023-12-27T17:49:36Z</dcterms:modified>
</cp:coreProperties>
</file>